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7023100" cy="9309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h0FjqTHTxG1RXJ97xqaIVdpetJ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4;n"/>
          <p:cNvSpPr txBox="1">
            <a:spLocks noGrp="1"/>
          </p:cNvSpPr>
          <p:nvPr>
            <p:ph type="ftr" idx="11"/>
          </p:nvPr>
        </p:nvSpPr>
        <p:spPr>
          <a:xfrm>
            <a:off x="0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dt" idx="10"/>
          </p:nvPr>
        </p:nvSpPr>
        <p:spPr>
          <a:xfrm>
            <a:off x="3978132" y="0"/>
            <a:ext cx="3043343" cy="46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43343" cy="46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>
            <a:spLocks noGrp="1" noRot="1" noChangeAspect="1"/>
          </p:cNvSpPr>
          <p:nvPr>
            <p:ph type="sldImg" idx="3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77cb63d335_1_3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00" cy="3665400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377cb63d335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6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7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Graphic - Dark">
  <p:cSld name="Title Slide Graphic - Dark">
    <p:bg>
      <p:bgPr>
        <a:solidFill>
          <a:srgbClr val="242423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 txBox="1">
            <a:spLocks noGrp="1"/>
          </p:cNvSpPr>
          <p:nvPr>
            <p:ph type="body" idx="1"/>
          </p:nvPr>
        </p:nvSpPr>
        <p:spPr>
          <a:xfrm>
            <a:off x="164592" y="3466431"/>
            <a:ext cx="3124200" cy="1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 b="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dt" idx="10"/>
          </p:nvPr>
        </p:nvSpPr>
        <p:spPr>
          <a:xfrm>
            <a:off x="164592" y="3166956"/>
            <a:ext cx="312356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subTitle" idx="2"/>
          </p:nvPr>
        </p:nvSpPr>
        <p:spPr>
          <a:xfrm>
            <a:off x="164591" y="2717911"/>
            <a:ext cx="6702552" cy="49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ctrTitle"/>
          </p:nvPr>
        </p:nvSpPr>
        <p:spPr>
          <a:xfrm>
            <a:off x="164591" y="1430456"/>
            <a:ext cx="6702552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9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26" name="Google Shape;26;p9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9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9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long), Subtitle and Content (no bullets)">
  <p:cSld name="Title (long), Subtitle and Content (no bullets)">
    <p:bg>
      <p:bgPr>
        <a:solidFill>
          <a:schemeClr val="lt1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9438" y="727556"/>
            <a:ext cx="5458009" cy="359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1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2"/>
          </p:nvPr>
        </p:nvSpPr>
        <p:spPr>
          <a:xfrm>
            <a:off x="164592" y="727556"/>
            <a:ext cx="2725896" cy="71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164594" y="192025"/>
            <a:ext cx="8412854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and Content">
  <p:cSld name="Title, Subtitle and Content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3119438" y="192088"/>
            <a:ext cx="5458009" cy="412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2"/>
          </p:nvPr>
        </p:nvSpPr>
        <p:spPr>
          <a:xfrm>
            <a:off x="164592" y="1042416"/>
            <a:ext cx="2725896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164593" y="192025"/>
            <a:ext cx="2725897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and Content (no bullets)">
  <p:cSld name="Title, Subtitle and Content (no bullets)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9438" y="192088"/>
            <a:ext cx="5458009" cy="412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1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2"/>
          </p:nvPr>
        </p:nvSpPr>
        <p:spPr>
          <a:xfrm>
            <a:off x="164592" y="1042416"/>
            <a:ext cx="2725896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164593" y="192025"/>
            <a:ext cx="2725897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(long title)">
  <p:cSld name="Comparison (long title)">
    <p:bg>
      <p:bgPr>
        <a:solidFill>
          <a:schemeClr val="l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body" idx="1"/>
          </p:nvPr>
        </p:nvSpPr>
        <p:spPr>
          <a:xfrm>
            <a:off x="164593" y="727513"/>
            <a:ext cx="3897622" cy="3595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164594" y="192025"/>
            <a:ext cx="8412854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2"/>
          </p:nvPr>
        </p:nvSpPr>
        <p:spPr>
          <a:xfrm>
            <a:off x="4679824" y="727555"/>
            <a:ext cx="3897623" cy="359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bg>
      <p:bgPr>
        <a:solidFill>
          <a:schemeClr val="lt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body" idx="1"/>
          </p:nvPr>
        </p:nvSpPr>
        <p:spPr>
          <a:xfrm>
            <a:off x="3119438" y="192023"/>
            <a:ext cx="2642070" cy="412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title"/>
          </p:nvPr>
        </p:nvSpPr>
        <p:spPr>
          <a:xfrm>
            <a:off x="164593" y="192025"/>
            <a:ext cx="2725897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body" idx="2"/>
          </p:nvPr>
        </p:nvSpPr>
        <p:spPr>
          <a:xfrm>
            <a:off x="5935377" y="192023"/>
            <a:ext cx="2642070" cy="412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(long title) with Subtitle">
  <p:cSld name="Comparison (long title) with Subtitle"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body" idx="1"/>
          </p:nvPr>
        </p:nvSpPr>
        <p:spPr>
          <a:xfrm>
            <a:off x="3119438" y="727555"/>
            <a:ext cx="2642616" cy="359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body" idx="2"/>
          </p:nvPr>
        </p:nvSpPr>
        <p:spPr>
          <a:xfrm>
            <a:off x="164592" y="727556"/>
            <a:ext cx="2725896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164594" y="192025"/>
            <a:ext cx="8412854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body" idx="3"/>
          </p:nvPr>
        </p:nvSpPr>
        <p:spPr>
          <a:xfrm>
            <a:off x="5934831" y="727555"/>
            <a:ext cx="2642616" cy="359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with Subtitle">
  <p:cSld name="Comparison with Subtitle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1"/>
          </p:nvPr>
        </p:nvSpPr>
        <p:spPr>
          <a:xfrm>
            <a:off x="3119438" y="192087"/>
            <a:ext cx="2642616" cy="4129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body" idx="2"/>
          </p:nvPr>
        </p:nvSpPr>
        <p:spPr>
          <a:xfrm>
            <a:off x="164592" y="1042416"/>
            <a:ext cx="2725896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164593" y="192025"/>
            <a:ext cx="2725897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body" idx="3"/>
          </p:nvPr>
        </p:nvSpPr>
        <p:spPr>
          <a:xfrm>
            <a:off x="5934831" y="192087"/>
            <a:ext cx="2642616" cy="4129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with Subtitle (no bullets)">
  <p:cSld name="Comparison with Subtitle (no bullets)">
    <p:bg>
      <p:bgPr>
        <a:solidFill>
          <a:schemeClr val="l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body" idx="1"/>
          </p:nvPr>
        </p:nvSpPr>
        <p:spPr>
          <a:xfrm>
            <a:off x="3119438" y="192087"/>
            <a:ext cx="2642616" cy="4129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1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25"/>
          <p:cNvSpPr txBox="1">
            <a:spLocks noGrp="1"/>
          </p:cNvSpPr>
          <p:nvPr>
            <p:ph type="body" idx="2"/>
          </p:nvPr>
        </p:nvSpPr>
        <p:spPr>
          <a:xfrm>
            <a:off x="164592" y="1042416"/>
            <a:ext cx="2725896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title"/>
          </p:nvPr>
        </p:nvSpPr>
        <p:spPr>
          <a:xfrm>
            <a:off x="164593" y="192025"/>
            <a:ext cx="2725897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body" idx="3"/>
          </p:nvPr>
        </p:nvSpPr>
        <p:spPr>
          <a:xfrm>
            <a:off x="5934831" y="192087"/>
            <a:ext cx="2642616" cy="4129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1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(long)">
  <p:cSld name="Title Only (long)"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title"/>
          </p:nvPr>
        </p:nvSpPr>
        <p:spPr>
          <a:xfrm>
            <a:off x="164592" y="192025"/>
            <a:ext cx="8412855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long), Subtitle and Content">
  <p:cSld name="Title (long), Subtitle and Content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9438" y="727556"/>
            <a:ext cx="5458009" cy="3587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body" idx="2"/>
          </p:nvPr>
        </p:nvSpPr>
        <p:spPr>
          <a:xfrm>
            <a:off x="164592" y="727556"/>
            <a:ext cx="2725896" cy="71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164594" y="192025"/>
            <a:ext cx="8412854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Image">
  <p:cSld name="Full Image"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8"/>
          <p:cNvSpPr>
            <a:spLocks noGrp="1"/>
          </p:cNvSpPr>
          <p:nvPr>
            <p:ph type="pic" idx="2"/>
          </p:nvPr>
        </p:nvSpPr>
        <p:spPr>
          <a:xfrm>
            <a:off x="0" y="1"/>
            <a:ext cx="9144000" cy="456391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8"/>
          <p:cNvSpPr txBox="1">
            <a:spLocks noGrp="1"/>
          </p:cNvSpPr>
          <p:nvPr>
            <p:ph type="title"/>
          </p:nvPr>
        </p:nvSpPr>
        <p:spPr>
          <a:xfrm>
            <a:off x="164594" y="192025"/>
            <a:ext cx="8412854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Divider">
  <p:cSld name="Section Divi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>
            <a:spLocks noGrp="1"/>
          </p:cNvSpPr>
          <p:nvPr>
            <p:ph type="body" idx="1"/>
          </p:nvPr>
        </p:nvSpPr>
        <p:spPr>
          <a:xfrm>
            <a:off x="164593" y="292608"/>
            <a:ext cx="4198001" cy="321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98989"/>
              </a:buClr>
              <a:buSzPts val="1500"/>
              <a:buNone/>
              <a:defRPr sz="1500">
                <a:solidFill>
                  <a:srgbClr val="898989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351"/>
              <a:buNone/>
              <a:defRPr sz="1351">
                <a:solidFill>
                  <a:srgbClr val="898989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164594" y="725238"/>
            <a:ext cx="4198001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0" name="Google Shape;170;p29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171" name="Google Shape;171;p29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9"/>
            <p:cNvSpPr/>
            <p:nvPr/>
          </p:nvSpPr>
          <p:spPr>
            <a:xfrm>
              <a:off x="803719" y="1309322"/>
              <a:ext cx="561975" cy="695323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Divider Graphic - Dark">
  <p:cSld name="Section Divider Graphic - Dark">
    <p:bg>
      <p:bgPr>
        <a:solidFill>
          <a:srgbClr val="242423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>
            <a:spLocks noGrp="1"/>
          </p:cNvSpPr>
          <p:nvPr>
            <p:ph type="body" idx="1"/>
          </p:nvPr>
        </p:nvSpPr>
        <p:spPr>
          <a:xfrm>
            <a:off x="164593" y="292608"/>
            <a:ext cx="4198001" cy="321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98989"/>
              </a:buClr>
              <a:buSzPts val="1500"/>
              <a:buNone/>
              <a:defRPr sz="1500">
                <a:solidFill>
                  <a:srgbClr val="898989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351"/>
              <a:buNone/>
              <a:defRPr sz="1351">
                <a:solidFill>
                  <a:srgbClr val="898989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/>
          </p:nvPr>
        </p:nvSpPr>
        <p:spPr>
          <a:xfrm>
            <a:off x="164594" y="723696"/>
            <a:ext cx="4198001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7" name="Google Shape;177;p30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178" name="Google Shape;178;p30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30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30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Divider Graphic - Light">
  <p:cSld name="Section Divider Graphic - Light">
    <p:bg>
      <p:bgPr>
        <a:solidFill>
          <a:schemeClr val="l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body" idx="1"/>
          </p:nvPr>
        </p:nvSpPr>
        <p:spPr>
          <a:xfrm>
            <a:off x="164593" y="292608"/>
            <a:ext cx="4198001" cy="321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98989"/>
              </a:buClr>
              <a:buSzPts val="1500"/>
              <a:buNone/>
              <a:defRPr sz="1500">
                <a:solidFill>
                  <a:srgbClr val="898989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351"/>
              <a:buNone/>
              <a:defRPr sz="1351">
                <a:solidFill>
                  <a:srgbClr val="898989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31"/>
          <p:cNvSpPr txBox="1">
            <a:spLocks noGrp="1"/>
          </p:cNvSpPr>
          <p:nvPr>
            <p:ph type="title"/>
          </p:nvPr>
        </p:nvSpPr>
        <p:spPr>
          <a:xfrm>
            <a:off x="164594" y="726671"/>
            <a:ext cx="4198001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31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185" name="Google Shape;185;p31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1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1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Divider Custom Image - Dark">
  <p:cSld name="Section Divider Custom Image - Dark">
    <p:bg>
      <p:bgPr>
        <a:solidFill>
          <a:srgbClr val="24242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32"/>
          <p:cNvSpPr txBox="1">
            <a:spLocks noGrp="1"/>
          </p:cNvSpPr>
          <p:nvPr>
            <p:ph type="title"/>
          </p:nvPr>
        </p:nvSpPr>
        <p:spPr>
          <a:xfrm>
            <a:off x="4735302" y="1627632"/>
            <a:ext cx="4198001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32"/>
          <p:cNvSpPr txBox="1">
            <a:spLocks noGrp="1"/>
          </p:cNvSpPr>
          <p:nvPr>
            <p:ph type="body" idx="1"/>
          </p:nvPr>
        </p:nvSpPr>
        <p:spPr>
          <a:xfrm>
            <a:off x="4736593" y="292608"/>
            <a:ext cx="2560320" cy="321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98989"/>
              </a:buClr>
              <a:buSzPts val="1500"/>
              <a:buNone/>
              <a:defRPr sz="1500">
                <a:solidFill>
                  <a:srgbClr val="898989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351"/>
              <a:buNone/>
              <a:defRPr sz="1351">
                <a:solidFill>
                  <a:srgbClr val="898989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9pPr>
          </a:lstStyle>
          <a:p>
            <a:endParaRPr/>
          </a:p>
        </p:txBody>
      </p:sp>
      <p:grpSp>
        <p:nvGrpSpPr>
          <p:cNvPr id="192" name="Google Shape;192;p32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193" name="Google Shape;193;p32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Divider Custom Image - Light">
  <p:cSld name="Section Divider Custom Image - Light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3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8" name="Google Shape;198;p33"/>
          <p:cNvSpPr txBox="1">
            <a:spLocks noGrp="1"/>
          </p:cNvSpPr>
          <p:nvPr>
            <p:ph type="body" idx="1"/>
          </p:nvPr>
        </p:nvSpPr>
        <p:spPr>
          <a:xfrm>
            <a:off x="4736593" y="292608"/>
            <a:ext cx="2560320" cy="321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98989"/>
              </a:buClr>
              <a:buSzPts val="1500"/>
              <a:buNone/>
              <a:defRPr sz="1500">
                <a:solidFill>
                  <a:srgbClr val="898989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351"/>
              <a:buNone/>
              <a:defRPr sz="1351">
                <a:solidFill>
                  <a:srgbClr val="898989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33"/>
          <p:cNvSpPr txBox="1">
            <a:spLocks noGrp="1"/>
          </p:cNvSpPr>
          <p:nvPr>
            <p:ph type="title"/>
          </p:nvPr>
        </p:nvSpPr>
        <p:spPr>
          <a:xfrm>
            <a:off x="4736594" y="1627632"/>
            <a:ext cx="4198001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0" name="Google Shape;200;p33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201" name="Google Shape;201;p33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3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3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Divider LG Custom Image - Dark">
  <p:cSld name="Section Divider LG Custom Image - Dark">
    <p:bg>
      <p:bgPr>
        <a:solidFill>
          <a:srgbClr val="242423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34"/>
          <p:cNvSpPr txBox="1">
            <a:spLocks noGrp="1"/>
          </p:cNvSpPr>
          <p:nvPr>
            <p:ph type="body" idx="1"/>
          </p:nvPr>
        </p:nvSpPr>
        <p:spPr>
          <a:xfrm>
            <a:off x="164593" y="292608"/>
            <a:ext cx="4198001" cy="321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98989"/>
              </a:buClr>
              <a:buSzPts val="1500"/>
              <a:buNone/>
              <a:defRPr sz="1500">
                <a:solidFill>
                  <a:srgbClr val="898989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351"/>
              <a:buNone/>
              <a:defRPr sz="1351">
                <a:solidFill>
                  <a:srgbClr val="898989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34"/>
          <p:cNvSpPr txBox="1">
            <a:spLocks noGrp="1"/>
          </p:cNvSpPr>
          <p:nvPr>
            <p:ph type="title"/>
          </p:nvPr>
        </p:nvSpPr>
        <p:spPr>
          <a:xfrm>
            <a:off x="164594" y="723696"/>
            <a:ext cx="4198001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Arial"/>
              <a:buNone/>
              <a:defRPr sz="34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08" name="Google Shape;208;p34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209" name="Google Shape;209;p34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4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4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Divider LG Custom Image - Light">
  <p:cSld name="Section Divider LG Custom Image - Light">
    <p:bg>
      <p:bgPr>
        <a:solidFill>
          <a:schemeClr val="lt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35"/>
          <p:cNvSpPr txBox="1">
            <a:spLocks noGrp="1"/>
          </p:cNvSpPr>
          <p:nvPr>
            <p:ph type="body" idx="1"/>
          </p:nvPr>
        </p:nvSpPr>
        <p:spPr>
          <a:xfrm>
            <a:off x="164593" y="292608"/>
            <a:ext cx="4198001" cy="321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rgbClr val="898989"/>
              </a:buClr>
              <a:buSzPts val="1500"/>
              <a:buNone/>
              <a:defRPr sz="1500">
                <a:solidFill>
                  <a:srgbClr val="898989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351"/>
              <a:buNone/>
              <a:defRPr sz="1351">
                <a:solidFill>
                  <a:srgbClr val="898989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8989"/>
              </a:buClr>
              <a:buSzPts val="1200"/>
              <a:buNone/>
              <a:defRPr sz="1200">
                <a:solidFill>
                  <a:srgbClr val="898989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35"/>
          <p:cNvSpPr txBox="1">
            <a:spLocks noGrp="1"/>
          </p:cNvSpPr>
          <p:nvPr>
            <p:ph type="title"/>
          </p:nvPr>
        </p:nvSpPr>
        <p:spPr>
          <a:xfrm>
            <a:off x="164594" y="726671"/>
            <a:ext cx="4198001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6" name="Google Shape;216;p35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217" name="Google Shape;217;p35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5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5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body" idx="1"/>
          </p:nvPr>
        </p:nvSpPr>
        <p:spPr>
          <a:xfrm>
            <a:off x="164592" y="3466431"/>
            <a:ext cx="3124200" cy="1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0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dt" idx="10"/>
          </p:nvPr>
        </p:nvSpPr>
        <p:spPr>
          <a:xfrm>
            <a:off x="164592" y="3166956"/>
            <a:ext cx="312356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2"/>
          </p:nvPr>
        </p:nvSpPr>
        <p:spPr>
          <a:xfrm>
            <a:off x="164591" y="2717911"/>
            <a:ext cx="6702552" cy="49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ctrTitle"/>
          </p:nvPr>
        </p:nvSpPr>
        <p:spPr>
          <a:xfrm>
            <a:off x="164591" y="1430456"/>
            <a:ext cx="6702552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1" name="Google Shape;41;p11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42" name="Google Shape;42;p11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1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1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Graphic - Light">
  <p:cSld name="Title Slide Graphic - Light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body" idx="1"/>
          </p:nvPr>
        </p:nvSpPr>
        <p:spPr>
          <a:xfrm>
            <a:off x="164592" y="3466431"/>
            <a:ext cx="3124200" cy="1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0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dt" idx="10"/>
          </p:nvPr>
        </p:nvSpPr>
        <p:spPr>
          <a:xfrm>
            <a:off x="164592" y="3166956"/>
            <a:ext cx="312356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ubTitle" idx="2"/>
          </p:nvPr>
        </p:nvSpPr>
        <p:spPr>
          <a:xfrm>
            <a:off x="164591" y="2717911"/>
            <a:ext cx="6702552" cy="49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ctrTitle"/>
          </p:nvPr>
        </p:nvSpPr>
        <p:spPr>
          <a:xfrm>
            <a:off x="164591" y="1430456"/>
            <a:ext cx="6702552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0" name="Google Shape;50;p12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51" name="Google Shape;51;p12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12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2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Custom Image - Dark">
  <p:cSld name="Title Slide Custom Image - Dark">
    <p:bg>
      <p:bgPr>
        <a:solidFill>
          <a:srgbClr val="242423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4736592" y="3466431"/>
            <a:ext cx="3124200" cy="1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 b="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dt" idx="10"/>
          </p:nvPr>
        </p:nvSpPr>
        <p:spPr>
          <a:xfrm>
            <a:off x="4736592" y="3166956"/>
            <a:ext cx="312356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3"/>
          </p:nvPr>
        </p:nvSpPr>
        <p:spPr>
          <a:xfrm>
            <a:off x="4736592" y="2717911"/>
            <a:ext cx="4365625" cy="49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4736592" y="1627432"/>
            <a:ext cx="4365625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sz="40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0" name="Google Shape;60;p13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61" name="Google Shape;61;p13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Custom Image - Light">
  <p:cSld name="Title Slide Custom Image - Light">
    <p:bg>
      <p:bgPr>
        <a:solidFill>
          <a:schemeClr val="l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4736592" y="3466431"/>
            <a:ext cx="3124200" cy="170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0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dt" idx="10"/>
          </p:nvPr>
        </p:nvSpPr>
        <p:spPr>
          <a:xfrm>
            <a:off x="4736592" y="3166956"/>
            <a:ext cx="3123564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3"/>
          </p:nvPr>
        </p:nvSpPr>
        <p:spPr>
          <a:xfrm>
            <a:off x="4736592" y="2717911"/>
            <a:ext cx="4365625" cy="49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/>
          </p:nvPr>
        </p:nvSpPr>
        <p:spPr>
          <a:xfrm>
            <a:off x="4736592" y="1627432"/>
            <a:ext cx="4365625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" name="Google Shape;70;p14"/>
          <p:cNvGrpSpPr/>
          <p:nvPr/>
        </p:nvGrpSpPr>
        <p:grpSpPr>
          <a:xfrm>
            <a:off x="8288899" y="258318"/>
            <a:ext cx="595440" cy="370757"/>
            <a:chOff x="248864" y="1309239"/>
            <a:chExt cx="1116830" cy="695406"/>
          </a:xfrm>
        </p:grpSpPr>
        <p:sp>
          <p:nvSpPr>
            <p:cNvPr id="71" name="Google Shape;71;p14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3119438" y="727556"/>
            <a:ext cx="5458009" cy="3588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9845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  <a:defRPr sz="2200"/>
            </a:lvl1pPr>
            <a:lvl2pPr marL="914400" lvl="1" indent="-3175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3pPr>
            <a:lvl4pPr marL="1828800" lvl="3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/>
            </a:lvl4pPr>
            <a:lvl5pPr marL="2286000" lvl="4" indent="-295338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1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2"/>
          </p:nvPr>
        </p:nvSpPr>
        <p:spPr>
          <a:xfrm>
            <a:off x="164592" y="727556"/>
            <a:ext cx="2725896" cy="71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1"/>
              <a:buNone/>
              <a:defRPr sz="1351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164594" y="192025"/>
            <a:ext cx="8412854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3119438" y="192088"/>
            <a:ext cx="5458009" cy="412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164593" y="192025"/>
            <a:ext cx="2725897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long) and Content">
  <p:cSld name="Title (long) and Content"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164594" y="727556"/>
            <a:ext cx="8412854" cy="359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164594" y="192025"/>
            <a:ext cx="8412854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/>
          <p:nvPr/>
        </p:nvSpPr>
        <p:spPr>
          <a:xfrm rot="-5400000">
            <a:off x="8285347" y="3825900"/>
            <a:ext cx="1481030" cy="90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" b="0" i="0" u="none" strike="noStrike" cap="none">
                <a:solidFill>
                  <a:srgbClr val="A2A2A2"/>
                </a:solidFill>
                <a:latin typeface="Arial"/>
                <a:ea typeface="Arial"/>
                <a:cs typeface="Arial"/>
                <a:sym typeface="Arial"/>
              </a:rPr>
              <a:t>©2024 Mastercard. Proprietary and Confidential</a:t>
            </a:r>
            <a:endParaRPr sz="400" b="0" i="0" u="none" strike="noStrike" cap="none">
              <a:solidFill>
                <a:srgbClr val="A2A2A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8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body" idx="1"/>
          </p:nvPr>
        </p:nvSpPr>
        <p:spPr>
          <a:xfrm>
            <a:off x="3119090" y="192024"/>
            <a:ext cx="5458358" cy="4125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338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51"/>
              <a:buFont typeface="Arial"/>
              <a:buChar char="•"/>
              <a:defRPr sz="105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4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1"/>
              <a:buFont typeface="Arial"/>
              <a:buChar char="•"/>
              <a:defRPr sz="135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1"/>
              <a:buFont typeface="Arial"/>
              <a:buChar char="•"/>
              <a:defRPr sz="135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1"/>
              <a:buFont typeface="Arial"/>
              <a:buChar char="•"/>
              <a:defRPr sz="135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8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1"/>
              <a:buFont typeface="Arial"/>
              <a:buChar char="•"/>
              <a:defRPr sz="135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title"/>
          </p:nvPr>
        </p:nvSpPr>
        <p:spPr>
          <a:xfrm>
            <a:off x="164593" y="192025"/>
            <a:ext cx="2725897" cy="535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grpSp>
        <p:nvGrpSpPr>
          <p:cNvPr id="16" name="Google Shape;16;p8"/>
          <p:cNvGrpSpPr/>
          <p:nvPr/>
        </p:nvGrpSpPr>
        <p:grpSpPr>
          <a:xfrm>
            <a:off x="8401987" y="4695711"/>
            <a:ext cx="482352" cy="300342"/>
            <a:chOff x="248864" y="1309239"/>
            <a:chExt cx="1116830" cy="695406"/>
          </a:xfrm>
        </p:grpSpPr>
        <p:sp>
          <p:nvSpPr>
            <p:cNvPr id="17" name="Google Shape;17;p8"/>
            <p:cNvSpPr/>
            <p:nvPr/>
          </p:nvSpPr>
          <p:spPr>
            <a:xfrm>
              <a:off x="653702" y="1382595"/>
              <a:ext cx="314326" cy="552451"/>
            </a:xfrm>
            <a:custGeom>
              <a:avLst/>
              <a:gdLst/>
              <a:ahLst/>
              <a:cxnLst/>
              <a:rect l="l" t="t" r="r" b="b"/>
              <a:pathLst>
                <a:path w="314325" h="552450" extrusionOk="0">
                  <a:moveTo>
                    <a:pt x="7144" y="7144"/>
                  </a:moveTo>
                  <a:lnTo>
                    <a:pt x="307181" y="7144"/>
                  </a:lnTo>
                  <a:lnTo>
                    <a:pt x="307181" y="546354"/>
                  </a:lnTo>
                  <a:lnTo>
                    <a:pt x="7144" y="546354"/>
                  </a:lnTo>
                  <a:close/>
                </a:path>
              </a:pathLst>
            </a:custGeom>
            <a:solidFill>
              <a:srgbClr val="FF5F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8"/>
            <p:cNvSpPr/>
            <p:nvPr/>
          </p:nvSpPr>
          <p:spPr>
            <a:xfrm>
              <a:off x="248864" y="1309239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431031" y="350058"/>
                  </a:moveTo>
                  <a:cubicBezTo>
                    <a:pt x="430905" y="244845"/>
                    <a:pt x="479209" y="145428"/>
                    <a:pt x="562000" y="80501"/>
                  </a:cubicBezTo>
                  <a:cubicBezTo>
                    <a:pt x="413127" y="-36551"/>
                    <a:pt x="197553" y="-10756"/>
                    <a:pt x="80501" y="138117"/>
                  </a:cubicBezTo>
                  <a:cubicBezTo>
                    <a:pt x="-36551" y="286989"/>
                    <a:pt x="-10756" y="502564"/>
                    <a:pt x="138117" y="619616"/>
                  </a:cubicBezTo>
                  <a:cubicBezTo>
                    <a:pt x="262491" y="717406"/>
                    <a:pt x="437626" y="717406"/>
                    <a:pt x="562000" y="619616"/>
                  </a:cubicBezTo>
                  <a:cubicBezTo>
                    <a:pt x="479209" y="554688"/>
                    <a:pt x="430905" y="455272"/>
                    <a:pt x="431031" y="350058"/>
                  </a:cubicBezTo>
                  <a:close/>
                </a:path>
              </a:pathLst>
            </a:custGeom>
            <a:solidFill>
              <a:srgbClr val="EB00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8"/>
            <p:cNvSpPr/>
            <p:nvPr/>
          </p:nvSpPr>
          <p:spPr>
            <a:xfrm>
              <a:off x="803719" y="1309321"/>
              <a:ext cx="561975" cy="695324"/>
            </a:xfrm>
            <a:custGeom>
              <a:avLst/>
              <a:gdLst/>
              <a:ahLst/>
              <a:cxnLst/>
              <a:rect l="l" t="t" r="r" b="b"/>
              <a:pathLst>
                <a:path w="561975" h="695325" extrusionOk="0">
                  <a:moveTo>
                    <a:pt x="561880" y="349975"/>
                  </a:moveTo>
                  <a:cubicBezTo>
                    <a:pt x="561834" y="539354"/>
                    <a:pt x="408276" y="692838"/>
                    <a:pt x="218897" y="692793"/>
                  </a:cubicBezTo>
                  <a:cubicBezTo>
                    <a:pt x="142100" y="692774"/>
                    <a:pt x="67533" y="666976"/>
                    <a:pt x="7144" y="619533"/>
                  </a:cubicBezTo>
                  <a:cubicBezTo>
                    <a:pt x="156016" y="502481"/>
                    <a:pt x="181812" y="286906"/>
                    <a:pt x="64760" y="138034"/>
                  </a:cubicBezTo>
                  <a:cubicBezTo>
                    <a:pt x="47913" y="116607"/>
                    <a:pt x="28571" y="97265"/>
                    <a:pt x="7144" y="80418"/>
                  </a:cubicBezTo>
                  <a:cubicBezTo>
                    <a:pt x="156062" y="-36576"/>
                    <a:pt x="371626" y="-10696"/>
                    <a:pt x="488620" y="138222"/>
                  </a:cubicBezTo>
                  <a:cubicBezTo>
                    <a:pt x="536063" y="198612"/>
                    <a:pt x="561861" y="273179"/>
                    <a:pt x="561880" y="349975"/>
                  </a:cubicBezTo>
                  <a:close/>
                  <a:moveTo>
                    <a:pt x="529209" y="562478"/>
                  </a:moveTo>
                  <a:lnTo>
                    <a:pt x="529209" y="551429"/>
                  </a:lnTo>
                  <a:lnTo>
                    <a:pt x="533686" y="551429"/>
                  </a:lnTo>
                  <a:lnTo>
                    <a:pt x="533686" y="549143"/>
                  </a:lnTo>
                  <a:lnTo>
                    <a:pt x="522446" y="549143"/>
                  </a:lnTo>
                  <a:lnTo>
                    <a:pt x="522446" y="551429"/>
                  </a:lnTo>
                  <a:lnTo>
                    <a:pt x="526828" y="551429"/>
                  </a:lnTo>
                  <a:lnTo>
                    <a:pt x="526828" y="562478"/>
                  </a:lnTo>
                  <a:close/>
                  <a:moveTo>
                    <a:pt x="551212" y="562478"/>
                  </a:moveTo>
                  <a:lnTo>
                    <a:pt x="551212" y="549143"/>
                  </a:lnTo>
                  <a:lnTo>
                    <a:pt x="547687" y="549143"/>
                  </a:lnTo>
                  <a:lnTo>
                    <a:pt x="543687" y="558668"/>
                  </a:lnTo>
                  <a:lnTo>
                    <a:pt x="539686" y="549143"/>
                  </a:lnTo>
                  <a:lnTo>
                    <a:pt x="536258" y="549143"/>
                  </a:lnTo>
                  <a:lnTo>
                    <a:pt x="536258" y="562478"/>
                  </a:lnTo>
                  <a:lnTo>
                    <a:pt x="538734" y="562478"/>
                  </a:lnTo>
                  <a:lnTo>
                    <a:pt x="538734" y="552382"/>
                  </a:lnTo>
                  <a:lnTo>
                    <a:pt x="542449" y="561049"/>
                  </a:lnTo>
                  <a:lnTo>
                    <a:pt x="545020" y="561049"/>
                  </a:lnTo>
                  <a:lnTo>
                    <a:pt x="548735" y="552382"/>
                  </a:lnTo>
                  <a:lnTo>
                    <a:pt x="548735" y="562478"/>
                  </a:lnTo>
                  <a:close/>
                </a:path>
              </a:pathLst>
            </a:custGeom>
            <a:solidFill>
              <a:srgbClr val="F79E1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1919">
          <p15:clr>
            <a:srgbClr val="F26B43"/>
          </p15:clr>
        </p15:guide>
        <p15:guide id="4" pos="3843">
          <p15:clr>
            <a:srgbClr val="F26B43"/>
          </p15:clr>
        </p15:guide>
        <p15:guide id="5" orient="horz" pos="2903">
          <p15:clr>
            <a:srgbClr val="F26B43"/>
          </p15:clr>
        </p15:guide>
        <p15:guide id="6" orient="horz" pos="30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1am4coOzO9qZndruPMW-pVP8sny_yw2Y/view?usp=shari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"/>
          <p:cNvGrpSpPr/>
          <p:nvPr/>
        </p:nvGrpSpPr>
        <p:grpSpPr>
          <a:xfrm>
            <a:off x="0" y="0"/>
            <a:ext cx="9143999" cy="5143499"/>
            <a:chOff x="0" y="0"/>
            <a:chExt cx="9143999" cy="5143499"/>
          </a:xfrm>
        </p:grpSpPr>
        <p:pic>
          <p:nvPicPr>
            <p:cNvPr id="225" name="Google Shape;225;p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9143999" cy="51434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26" name="Google Shape;226;p1"/>
            <p:cNvGrpSpPr/>
            <p:nvPr/>
          </p:nvGrpSpPr>
          <p:grpSpPr>
            <a:xfrm>
              <a:off x="8285099" y="4491229"/>
              <a:ext cx="599240" cy="370720"/>
              <a:chOff x="241737" y="9248650"/>
              <a:chExt cx="1123957" cy="695337"/>
            </a:xfrm>
          </p:grpSpPr>
          <p:sp>
            <p:nvSpPr>
              <p:cNvPr id="227" name="Google Shape;227;p1"/>
              <p:cNvSpPr/>
              <p:nvPr/>
            </p:nvSpPr>
            <p:spPr>
              <a:xfrm>
                <a:off x="622719" y="9320082"/>
                <a:ext cx="344972" cy="552450"/>
              </a:xfrm>
              <a:custGeom>
                <a:avLst/>
                <a:gdLst/>
                <a:ahLst/>
                <a:cxnLst/>
                <a:rect l="l" t="t" r="r" b="b"/>
                <a:pathLst>
                  <a:path w="314325" h="552450" extrusionOk="0">
                    <a:moveTo>
                      <a:pt x="7144" y="7144"/>
                    </a:moveTo>
                    <a:lnTo>
                      <a:pt x="307181" y="7144"/>
                    </a:lnTo>
                    <a:lnTo>
                      <a:pt x="307181" y="546354"/>
                    </a:lnTo>
                    <a:lnTo>
                      <a:pt x="7144" y="546354"/>
                    </a:lnTo>
                    <a:close/>
                  </a:path>
                </a:pathLst>
              </a:custGeom>
              <a:solidFill>
                <a:srgbClr val="FF5F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"/>
              <p:cNvSpPr/>
              <p:nvPr/>
            </p:nvSpPr>
            <p:spPr>
              <a:xfrm>
                <a:off x="241737" y="9248661"/>
                <a:ext cx="561975" cy="695325"/>
              </a:xfrm>
              <a:custGeom>
                <a:avLst/>
                <a:gdLst/>
                <a:ahLst/>
                <a:cxnLst/>
                <a:rect l="l" t="t" r="r" b="b"/>
                <a:pathLst>
                  <a:path w="561975" h="695325" extrusionOk="0">
                    <a:moveTo>
                      <a:pt x="431031" y="350058"/>
                    </a:moveTo>
                    <a:cubicBezTo>
                      <a:pt x="430905" y="244845"/>
                      <a:pt x="479209" y="145428"/>
                      <a:pt x="562000" y="80501"/>
                    </a:cubicBezTo>
                    <a:cubicBezTo>
                      <a:pt x="413127" y="-36551"/>
                      <a:pt x="197553" y="-10756"/>
                      <a:pt x="80501" y="138117"/>
                    </a:cubicBezTo>
                    <a:cubicBezTo>
                      <a:pt x="-36551" y="286989"/>
                      <a:pt x="-10756" y="502564"/>
                      <a:pt x="138117" y="619616"/>
                    </a:cubicBezTo>
                    <a:cubicBezTo>
                      <a:pt x="262491" y="717406"/>
                      <a:pt x="437626" y="717406"/>
                      <a:pt x="562000" y="619616"/>
                    </a:cubicBezTo>
                    <a:cubicBezTo>
                      <a:pt x="479209" y="554688"/>
                      <a:pt x="430905" y="455272"/>
                      <a:pt x="431031" y="350058"/>
                    </a:cubicBezTo>
                    <a:close/>
                  </a:path>
                </a:pathLst>
              </a:custGeom>
              <a:solidFill>
                <a:srgbClr val="EB001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1"/>
              <p:cNvSpPr/>
              <p:nvPr/>
            </p:nvSpPr>
            <p:spPr>
              <a:xfrm>
                <a:off x="803719" y="9248650"/>
                <a:ext cx="561975" cy="695325"/>
              </a:xfrm>
              <a:custGeom>
                <a:avLst/>
                <a:gdLst/>
                <a:ahLst/>
                <a:cxnLst/>
                <a:rect l="l" t="t" r="r" b="b"/>
                <a:pathLst>
                  <a:path w="561975" h="695325" extrusionOk="0">
                    <a:moveTo>
                      <a:pt x="561880" y="349975"/>
                    </a:moveTo>
                    <a:cubicBezTo>
                      <a:pt x="561834" y="539354"/>
                      <a:pt x="408276" y="692838"/>
                      <a:pt x="218897" y="692793"/>
                    </a:cubicBezTo>
                    <a:cubicBezTo>
                      <a:pt x="142100" y="692774"/>
                      <a:pt x="67533" y="666976"/>
                      <a:pt x="7144" y="619533"/>
                    </a:cubicBezTo>
                    <a:cubicBezTo>
                      <a:pt x="156016" y="502481"/>
                      <a:pt x="181812" y="286906"/>
                      <a:pt x="64760" y="138034"/>
                    </a:cubicBezTo>
                    <a:cubicBezTo>
                      <a:pt x="47913" y="116607"/>
                      <a:pt x="28571" y="97265"/>
                      <a:pt x="7144" y="80418"/>
                    </a:cubicBezTo>
                    <a:cubicBezTo>
                      <a:pt x="156062" y="-36576"/>
                      <a:pt x="371626" y="-10696"/>
                      <a:pt x="488620" y="138222"/>
                    </a:cubicBezTo>
                    <a:cubicBezTo>
                      <a:pt x="536063" y="198612"/>
                      <a:pt x="561861" y="273179"/>
                      <a:pt x="561880" y="349975"/>
                    </a:cubicBezTo>
                    <a:close/>
                    <a:moveTo>
                      <a:pt x="529209" y="562478"/>
                    </a:moveTo>
                    <a:lnTo>
                      <a:pt x="529209" y="551429"/>
                    </a:lnTo>
                    <a:lnTo>
                      <a:pt x="533686" y="551429"/>
                    </a:lnTo>
                    <a:lnTo>
                      <a:pt x="533686" y="549143"/>
                    </a:lnTo>
                    <a:lnTo>
                      <a:pt x="522446" y="549143"/>
                    </a:lnTo>
                    <a:lnTo>
                      <a:pt x="522446" y="551429"/>
                    </a:lnTo>
                    <a:lnTo>
                      <a:pt x="526828" y="551429"/>
                    </a:lnTo>
                    <a:lnTo>
                      <a:pt x="526828" y="562478"/>
                    </a:lnTo>
                    <a:close/>
                    <a:moveTo>
                      <a:pt x="551212" y="562478"/>
                    </a:moveTo>
                    <a:lnTo>
                      <a:pt x="551212" y="549143"/>
                    </a:lnTo>
                    <a:lnTo>
                      <a:pt x="547687" y="549143"/>
                    </a:lnTo>
                    <a:lnTo>
                      <a:pt x="543687" y="558668"/>
                    </a:lnTo>
                    <a:lnTo>
                      <a:pt x="539686" y="549143"/>
                    </a:lnTo>
                    <a:lnTo>
                      <a:pt x="536258" y="549143"/>
                    </a:lnTo>
                    <a:lnTo>
                      <a:pt x="536258" y="562478"/>
                    </a:lnTo>
                    <a:lnTo>
                      <a:pt x="538734" y="562478"/>
                    </a:lnTo>
                    <a:lnTo>
                      <a:pt x="538734" y="552382"/>
                    </a:lnTo>
                    <a:lnTo>
                      <a:pt x="542449" y="561049"/>
                    </a:lnTo>
                    <a:lnTo>
                      <a:pt x="545020" y="561049"/>
                    </a:lnTo>
                    <a:lnTo>
                      <a:pt x="548735" y="552382"/>
                    </a:lnTo>
                    <a:lnTo>
                      <a:pt x="548735" y="562478"/>
                    </a:lnTo>
                    <a:close/>
                  </a:path>
                </a:pathLst>
              </a:custGeom>
              <a:solidFill>
                <a:srgbClr val="F79E1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5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0" name="Google Shape;230;p1"/>
          <p:cNvSpPr txBox="1">
            <a:spLocks noGrp="1"/>
          </p:cNvSpPr>
          <p:nvPr>
            <p:ph type="dt" idx="10"/>
          </p:nvPr>
        </p:nvSpPr>
        <p:spPr>
          <a:xfrm>
            <a:off x="164592" y="4683531"/>
            <a:ext cx="312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Date :- 25/08/2025</a:t>
            </a:r>
            <a:endParaRPr/>
          </a:p>
        </p:txBody>
      </p:sp>
      <p:sp>
        <p:nvSpPr>
          <p:cNvPr id="231" name="Google Shape;231;p1"/>
          <p:cNvSpPr txBox="1">
            <a:spLocks noGrp="1"/>
          </p:cNvSpPr>
          <p:nvPr>
            <p:ph type="subTitle" idx="2"/>
          </p:nvPr>
        </p:nvSpPr>
        <p:spPr>
          <a:xfrm>
            <a:off x="164591" y="2717911"/>
            <a:ext cx="6702600" cy="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</a:pPr>
            <a:r>
              <a:rPr lang="en-IN" sz="1700"/>
              <a:t>Team 18</a:t>
            </a:r>
            <a:endParaRPr sz="1700"/>
          </a:p>
        </p:txBody>
      </p:sp>
      <p:sp>
        <p:nvSpPr>
          <p:cNvPr id="232" name="Google Shape;232;p1"/>
          <p:cNvSpPr txBox="1">
            <a:spLocks noGrp="1"/>
          </p:cNvSpPr>
          <p:nvPr>
            <p:ph type="ctrTitle"/>
          </p:nvPr>
        </p:nvSpPr>
        <p:spPr>
          <a:xfrm>
            <a:off x="164600" y="614125"/>
            <a:ext cx="7401000" cy="18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</a:pPr>
            <a:r>
              <a:rPr lang="en-IN"/>
              <a:t>Y4D - Build a Career Tracking Platform For Skilled Youth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2</a:t>
            </a:fld>
            <a:endParaRPr/>
          </a:p>
        </p:txBody>
      </p:sp>
      <p:sp>
        <p:nvSpPr>
          <p:cNvPr id="238" name="Google Shape;238;p2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AUGUST 25, 2025</a:t>
            </a:r>
            <a:endParaRPr/>
          </a:p>
        </p:txBody>
      </p:sp>
      <p:sp>
        <p:nvSpPr>
          <p:cNvPr id="240" name="Google Shape;240;p2"/>
          <p:cNvSpPr txBox="1">
            <a:spLocks noGrp="1"/>
          </p:cNvSpPr>
          <p:nvPr>
            <p:ph type="body" idx="2"/>
          </p:nvPr>
        </p:nvSpPr>
        <p:spPr>
          <a:xfrm>
            <a:off x="4192425" y="943025"/>
            <a:ext cx="4421700" cy="3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/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 sz="1600">
                <a:solidFill>
                  <a:schemeClr val="lt1"/>
                </a:solidFill>
              </a:rPr>
              <a:t>Organizations invest heavily in talent—scholars, interns, and new hires.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 sz="1600">
                <a:solidFill>
                  <a:schemeClr val="lt1"/>
                </a:solidFill>
              </a:rPr>
              <a:t>After their initial program, tracking career progression is manual, costly, and inefficient.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 sz="1600">
                <a:solidFill>
                  <a:schemeClr val="lt1"/>
                </a:solidFill>
              </a:rPr>
              <a:t>Valuable data becomes trapped in static spreadsheets, leading to outdated information and missed opportunities.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 sz="1600">
                <a:solidFill>
                  <a:schemeClr val="lt1"/>
                </a:solidFill>
              </a:rPr>
              <a:t>The Core Problem: A growing "Engagement Gap" that prevents mentorship, networking, and a clear view of long-term impact.</a:t>
            </a:r>
            <a:endParaRPr sz="1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1600"/>
          </a:p>
        </p:txBody>
      </p:sp>
      <p:sp>
        <p:nvSpPr>
          <p:cNvPr id="241" name="Google Shape;241;p2"/>
          <p:cNvSpPr txBox="1">
            <a:spLocks noGrp="1"/>
          </p:cNvSpPr>
          <p:nvPr>
            <p:ph type="title"/>
          </p:nvPr>
        </p:nvSpPr>
        <p:spPr>
          <a:xfrm>
            <a:off x="164594" y="211250"/>
            <a:ext cx="8412900" cy="4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N" sz="2800">
                <a:solidFill>
                  <a:schemeClr val="lt1"/>
                </a:solidFill>
              </a:rPr>
              <a:t>Problem Statement Brief</a:t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242" name="Google Shape;242;p2" title="s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100" y="1016125"/>
            <a:ext cx="3522252" cy="31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3</a:t>
            </a:fld>
            <a:endParaRPr/>
          </a:p>
        </p:txBody>
      </p:sp>
      <p:sp>
        <p:nvSpPr>
          <p:cNvPr id="248" name="Google Shape;248;p3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AUGUST 25, 2025</a:t>
            </a:r>
            <a:endParaRPr/>
          </a:p>
        </p:txBody>
      </p:sp>
      <p:sp>
        <p:nvSpPr>
          <p:cNvPr id="249" name="Google Shape;249;p3"/>
          <p:cNvSpPr txBox="1">
            <a:spLocks noGrp="1"/>
          </p:cNvSpPr>
          <p:nvPr>
            <p:ph type="body" idx="2"/>
          </p:nvPr>
        </p:nvSpPr>
        <p:spPr>
          <a:xfrm>
            <a:off x="164592" y="727556"/>
            <a:ext cx="80775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N" b="1" dirty="0">
                <a:solidFill>
                  <a:schemeClr val="lt1"/>
                </a:solidFill>
              </a:rPr>
              <a:t>The Living Profile:</a:t>
            </a:r>
            <a:endParaRPr b="1" dirty="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Transforms manual data handling to semi-auto-updating profile system.</a:t>
            </a:r>
            <a:endParaRPr dirty="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Creates a living ecosystem that tracks the entire scholar journey.</a:t>
            </a:r>
            <a:endParaRPr dirty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N" b="1" dirty="0">
                <a:solidFill>
                  <a:schemeClr val="lt1"/>
                </a:solidFill>
              </a:rPr>
              <a:t>The Smart Detective:</a:t>
            </a:r>
            <a:r>
              <a:rPr lang="en-IN" dirty="0">
                <a:solidFill>
                  <a:schemeClr val="lt1"/>
                </a:solidFill>
              </a:rPr>
              <a:t>	</a:t>
            </a:r>
            <a:endParaRPr dirty="0"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An integrated LinkedIn scraper for automated data enrichment.</a:t>
            </a:r>
            <a:endParaRPr dirty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N" b="1" dirty="0">
                <a:solidFill>
                  <a:schemeClr val="lt1"/>
                </a:solidFill>
              </a:rPr>
              <a:t> Intelligent Curation:</a:t>
            </a:r>
            <a:endParaRPr b="1" dirty="0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        A pre-upload filter that automatically removes stale data from scraped excel results.</a:t>
            </a:r>
            <a:endParaRPr dirty="0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        Focuses on active alumni by filtering out long-inactive LinkedIn profiles.</a:t>
            </a:r>
            <a:endParaRPr dirty="0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        Notifies inactive users to encourage re-engagement.</a:t>
            </a:r>
            <a:endParaRPr dirty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N" b="1" dirty="0">
                <a:solidFill>
                  <a:schemeClr val="lt1"/>
                </a:solidFill>
              </a:rPr>
              <a:t>Smart Sync:</a:t>
            </a:r>
            <a:endParaRPr b="1" dirty="0"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An effortless bulk Excel upload feature to update hundreds of records in minutes.</a:t>
            </a:r>
            <a:endParaRPr dirty="0"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Intelligently recognizes existing scholars and updates their details, preventing duplicates and ensuring data integrity.</a:t>
            </a:r>
            <a:endParaRPr dirty="0"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50" name="Google Shape;250;p3"/>
          <p:cNvSpPr txBox="1">
            <a:spLocks noGrp="1"/>
          </p:cNvSpPr>
          <p:nvPr>
            <p:ph type="title"/>
          </p:nvPr>
        </p:nvSpPr>
        <p:spPr>
          <a:xfrm>
            <a:off x="164594" y="247250"/>
            <a:ext cx="8412900" cy="4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N" sz="2800">
                <a:solidFill>
                  <a:schemeClr val="lt1"/>
                </a:solidFill>
              </a:rPr>
              <a:t>Solution Overview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4</a:t>
            </a:fld>
            <a:endParaRPr/>
          </a:p>
        </p:txBody>
      </p:sp>
      <p:sp>
        <p:nvSpPr>
          <p:cNvPr id="256" name="Google Shape;256;p4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AUGUST 25, 2025</a:t>
            </a:r>
            <a:endParaRPr/>
          </a:p>
        </p:txBody>
      </p:sp>
      <p:sp>
        <p:nvSpPr>
          <p:cNvPr id="257" name="Google Shape;257;p4"/>
          <p:cNvSpPr txBox="1">
            <a:spLocks noGrp="1"/>
          </p:cNvSpPr>
          <p:nvPr>
            <p:ph type="title"/>
          </p:nvPr>
        </p:nvSpPr>
        <p:spPr>
          <a:xfrm>
            <a:off x="235669" y="109400"/>
            <a:ext cx="8412900" cy="4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N" sz="2800">
                <a:solidFill>
                  <a:schemeClr val="lt1"/>
                </a:solidFill>
              </a:rPr>
              <a:t>Solution Architecture</a:t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3" name="Picture 2" descr="A diagram of a structure&#10;&#10;AI-generated content may be incorrect.">
            <a:extLst>
              <a:ext uri="{FF2B5EF4-FFF2-40B4-BE49-F238E27FC236}">
                <a16:creationId xmlns:a16="http://schemas.microsoft.com/office/drawing/2014/main" id="{EA57D0F4-F085-67E8-C4A4-F7A3DCBA9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251" y="531436"/>
            <a:ext cx="6929736" cy="4337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77cb63d335_1_3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5</a:t>
            </a:fld>
            <a:endParaRPr/>
          </a:p>
        </p:txBody>
      </p:sp>
      <p:sp>
        <p:nvSpPr>
          <p:cNvPr id="263" name="Google Shape;263;g377cb63d335_1_3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AUGUST 25, 2025</a:t>
            </a:r>
            <a:endParaRPr/>
          </a:p>
        </p:txBody>
      </p:sp>
      <p:sp>
        <p:nvSpPr>
          <p:cNvPr id="264" name="Google Shape;264;g377cb63d335_1_3"/>
          <p:cNvSpPr txBox="1">
            <a:spLocks noGrp="1"/>
          </p:cNvSpPr>
          <p:nvPr>
            <p:ph type="title"/>
          </p:nvPr>
        </p:nvSpPr>
        <p:spPr>
          <a:xfrm>
            <a:off x="164594" y="192025"/>
            <a:ext cx="8412900" cy="4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N" sz="2800">
                <a:solidFill>
                  <a:schemeClr val="lt1"/>
                </a:solidFill>
              </a:rPr>
              <a:t>Demo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BF2E00-5F5B-F770-9F45-50E7FA265D3F}"/>
              </a:ext>
            </a:extLst>
          </p:cNvPr>
          <p:cNvSpPr txBox="1"/>
          <p:nvPr/>
        </p:nvSpPr>
        <p:spPr>
          <a:xfrm>
            <a:off x="2523194" y="1636295"/>
            <a:ext cx="38088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https://drive.google.com/file/d/11am4coOzO9qZndruPMW-pVP8sny_yw2Y/view?usp=sharing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6</a:t>
            </a:fld>
            <a:endParaRPr/>
          </a:p>
        </p:txBody>
      </p:sp>
      <p:sp>
        <p:nvSpPr>
          <p:cNvPr id="270" name="Google Shape;270;p5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AUGUST 25, 2025</a:t>
            </a:r>
            <a:endParaRPr/>
          </a:p>
        </p:txBody>
      </p:sp>
      <p:sp>
        <p:nvSpPr>
          <p:cNvPr id="271" name="Google Shape;271;p5"/>
          <p:cNvSpPr txBox="1">
            <a:spLocks noGrp="1"/>
          </p:cNvSpPr>
          <p:nvPr>
            <p:ph type="title"/>
          </p:nvPr>
        </p:nvSpPr>
        <p:spPr>
          <a:xfrm>
            <a:off x="164600" y="541050"/>
            <a:ext cx="8412900" cy="4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N" sz="2800">
                <a:solidFill>
                  <a:schemeClr val="lt1"/>
                </a:solidFill>
              </a:rPr>
              <a:t>Technology Stack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72" name="Google Shape;272;p5"/>
          <p:cNvSpPr txBox="1"/>
          <p:nvPr/>
        </p:nvSpPr>
        <p:spPr>
          <a:xfrm>
            <a:off x="3552875" y="1144025"/>
            <a:ext cx="5095800" cy="26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1">
              <a:solidFill>
                <a:schemeClr val="lt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 sz="1600" b="1">
                <a:solidFill>
                  <a:schemeClr val="lt1"/>
                </a:solidFill>
              </a:rPr>
              <a:t>Backend:</a:t>
            </a:r>
            <a:r>
              <a:rPr lang="en-IN" sz="1600">
                <a:solidFill>
                  <a:schemeClr val="lt1"/>
                </a:solidFill>
              </a:rPr>
              <a:t> Robust and secure APIs built with Node.js and Express.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 sz="1600" b="1">
                <a:solidFill>
                  <a:schemeClr val="lt1"/>
                </a:solidFill>
              </a:rPr>
              <a:t> Database:</a:t>
            </a:r>
            <a:r>
              <a:rPr lang="en-IN" sz="1600">
                <a:solidFill>
                  <a:schemeClr val="lt1"/>
                </a:solidFill>
              </a:rPr>
              <a:t> Flexible and scalable NoSQL database with MongoDB.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IN" sz="1600" b="1">
                <a:solidFill>
                  <a:schemeClr val="lt1"/>
                </a:solidFill>
              </a:rPr>
              <a:t>Frontend:</a:t>
            </a:r>
            <a:r>
              <a:rPr lang="en-IN" sz="1600">
                <a:solidFill>
                  <a:schemeClr val="lt1"/>
                </a:solidFill>
              </a:rPr>
              <a:t> A dynamic and responsive user interface built with React.</a:t>
            </a:r>
            <a:endParaRPr sz="16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600">
              <a:solidFill>
                <a:schemeClr val="lt1"/>
              </a:solidFill>
            </a:endParaRPr>
          </a:p>
        </p:txBody>
      </p:sp>
      <p:pic>
        <p:nvPicPr>
          <p:cNvPr id="273" name="Google Shape;273;p5" title="mern-stack-icon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375" y="1353625"/>
            <a:ext cx="2585449" cy="258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7</a:t>
            </a:fld>
            <a:endParaRPr/>
          </a:p>
        </p:txBody>
      </p:sp>
      <p:sp>
        <p:nvSpPr>
          <p:cNvPr id="279" name="Google Shape;279;p6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AUGUST 25, 2025</a:t>
            </a:r>
            <a:endParaRPr/>
          </a:p>
        </p:txBody>
      </p:sp>
      <p:sp>
        <p:nvSpPr>
          <p:cNvPr id="280" name="Google Shape;280;p6"/>
          <p:cNvSpPr txBox="1">
            <a:spLocks noGrp="1"/>
          </p:cNvSpPr>
          <p:nvPr>
            <p:ph type="body" idx="2"/>
          </p:nvPr>
        </p:nvSpPr>
        <p:spPr>
          <a:xfrm>
            <a:off x="164600" y="727540"/>
            <a:ext cx="8500200" cy="38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t" anchorCtr="0">
            <a:no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N" b="1">
                <a:solidFill>
                  <a:schemeClr val="lt1"/>
                </a:solidFill>
              </a:rPr>
              <a:t>Cloud-Native Scalability:</a:t>
            </a:r>
            <a:endParaRPr b="1"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b="0">
                <a:solidFill>
                  <a:schemeClr val="lt1"/>
                </a:solidFill>
              </a:rPr>
              <a:t>Migrate to AWS for enhanced reliability and global reach.</a:t>
            </a:r>
            <a:endParaRPr b="0"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b="0">
                <a:solidFill>
                  <a:schemeClr val="lt1"/>
                </a:solidFill>
              </a:rPr>
              <a:t>Implement AWS Load Balancers and Auto-Scaling instances to handle high traffic and ensure zero downtime.</a:t>
            </a:r>
            <a:endParaRPr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N" b="1">
                <a:solidFill>
                  <a:schemeClr val="lt1"/>
                </a:solidFill>
              </a:rPr>
              <a:t>Microservice Architecture:</a:t>
            </a:r>
            <a:endParaRPr b="1"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b="0">
                <a:solidFill>
                  <a:schemeClr val="lt1"/>
                </a:solidFill>
              </a:rPr>
              <a:t>Evolve the application into independent microservices (e.g., User Service, Scraping Service) for better scalability and easier maintenance.</a:t>
            </a:r>
            <a:endParaRPr b="0"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N" b="1">
                <a:solidFill>
                  <a:schemeClr val="lt1"/>
                </a:solidFill>
              </a:rPr>
              <a:t>Advanced AI &amp; Analytics:</a:t>
            </a:r>
            <a:endParaRPr b="1"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b="0">
                <a:solidFill>
                  <a:schemeClr val="lt1"/>
                </a:solidFill>
              </a:rPr>
              <a:t>Integrate with BI tools like Power BI for sophisticated data dashboards.</a:t>
            </a:r>
            <a:endParaRPr>
              <a:solidFill>
                <a:schemeClr val="lt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N" b="0">
                <a:solidFill>
                  <a:schemeClr val="lt1"/>
                </a:solidFill>
              </a:rPr>
              <a:t>Develop an AI-powered feature to suggest ideal mentor-scholar pairings.</a:t>
            </a:r>
            <a:endParaRPr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</a:endParaRPr>
          </a:p>
        </p:txBody>
      </p:sp>
      <p:sp>
        <p:nvSpPr>
          <p:cNvPr id="281" name="Google Shape;281;p6"/>
          <p:cNvSpPr txBox="1">
            <a:spLocks noGrp="1"/>
          </p:cNvSpPr>
          <p:nvPr>
            <p:ph type="title"/>
          </p:nvPr>
        </p:nvSpPr>
        <p:spPr>
          <a:xfrm>
            <a:off x="164594" y="192025"/>
            <a:ext cx="8412900" cy="4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IN" sz="2800">
                <a:solidFill>
                  <a:schemeClr val="lt1"/>
                </a:solidFill>
              </a:rPr>
              <a:t>Future scope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3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"/>
          <p:cNvSpPr txBox="1">
            <a:spLocks noGrp="1"/>
          </p:cNvSpPr>
          <p:nvPr>
            <p:ph type="sldNum" idx="12"/>
          </p:nvPr>
        </p:nvSpPr>
        <p:spPr>
          <a:xfrm>
            <a:off x="157492" y="4810812"/>
            <a:ext cx="22859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8</a:t>
            </a:fld>
            <a:endParaRPr/>
          </a:p>
        </p:txBody>
      </p:sp>
      <p:sp>
        <p:nvSpPr>
          <p:cNvPr id="287" name="Google Shape;287;p7"/>
          <p:cNvSpPr txBox="1">
            <a:spLocks noGrp="1"/>
          </p:cNvSpPr>
          <p:nvPr>
            <p:ph type="ftr" idx="11"/>
          </p:nvPr>
        </p:nvSpPr>
        <p:spPr>
          <a:xfrm>
            <a:off x="440082" y="4810812"/>
            <a:ext cx="331927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7"/>
          <p:cNvSpPr txBox="1">
            <a:spLocks noGrp="1"/>
          </p:cNvSpPr>
          <p:nvPr>
            <p:ph type="dt" idx="10"/>
          </p:nvPr>
        </p:nvSpPr>
        <p:spPr>
          <a:xfrm>
            <a:off x="6628632" y="4810812"/>
            <a:ext cx="145290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AUGUST 20, 2024</a:t>
            </a:r>
            <a:endParaRPr/>
          </a:p>
        </p:txBody>
      </p:sp>
      <p:sp>
        <p:nvSpPr>
          <p:cNvPr id="289" name="Google Shape;289;p7"/>
          <p:cNvSpPr txBox="1">
            <a:spLocks noGrp="1"/>
          </p:cNvSpPr>
          <p:nvPr>
            <p:ph type="title"/>
          </p:nvPr>
        </p:nvSpPr>
        <p:spPr>
          <a:xfrm>
            <a:off x="157492" y="1573084"/>
            <a:ext cx="8412854" cy="168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0"/>
              <a:buFont typeface="Arial"/>
              <a:buNone/>
            </a:pPr>
            <a:r>
              <a:rPr lang="en-IN" sz="11500">
                <a:solidFill>
                  <a:schemeClr val="lt1"/>
                </a:solidFill>
              </a:rPr>
              <a:t>Q&amp;A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c_template_20190705">
  <a:themeElements>
    <a:clrScheme name="Mastercard 2016 Aug 19">
      <a:dk1>
        <a:srgbClr val="171717"/>
      </a:dk1>
      <a:lt1>
        <a:srgbClr val="F7F7F7"/>
      </a:lt1>
      <a:dk2>
        <a:srgbClr val="171717"/>
      </a:dk2>
      <a:lt2>
        <a:srgbClr val="D22A2F"/>
      </a:lt2>
      <a:accent1>
        <a:srgbClr val="FF671B"/>
      </a:accent1>
      <a:accent2>
        <a:srgbClr val="F38B00"/>
      </a:accent2>
      <a:accent3>
        <a:srgbClr val="FFC81F"/>
      </a:accent3>
      <a:accent4>
        <a:srgbClr val="8DB92E"/>
      </a:accent4>
      <a:accent5>
        <a:srgbClr val="4FCDB0"/>
      </a:accent5>
      <a:accent6>
        <a:srgbClr val="E8E8E8"/>
      </a:accent6>
      <a:hlink>
        <a:srgbClr val="0563C1"/>
      </a:hlink>
      <a:folHlink>
        <a:srgbClr val="E8E8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Mastercard 2016 Aug 19">
      <a:dk1>
        <a:srgbClr val="171717"/>
      </a:dk1>
      <a:lt1>
        <a:srgbClr val="F7F7F7"/>
      </a:lt1>
      <a:dk2>
        <a:srgbClr val="171717"/>
      </a:dk2>
      <a:lt2>
        <a:srgbClr val="D22A2F"/>
      </a:lt2>
      <a:accent1>
        <a:srgbClr val="FF671B"/>
      </a:accent1>
      <a:accent2>
        <a:srgbClr val="F38B00"/>
      </a:accent2>
      <a:accent3>
        <a:srgbClr val="FFC81F"/>
      </a:accent3>
      <a:accent4>
        <a:srgbClr val="8DB92E"/>
      </a:accent4>
      <a:accent5>
        <a:srgbClr val="4FCDB0"/>
      </a:accent5>
      <a:accent6>
        <a:srgbClr val="E8E8E8"/>
      </a:accent6>
      <a:hlink>
        <a:srgbClr val="0563C1"/>
      </a:hlink>
      <a:folHlink>
        <a:srgbClr val="E8E8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385</Words>
  <Application>Microsoft Office PowerPoint</Application>
  <PresentationFormat>On-screen Show (16:9)</PresentationFormat>
  <Paragraphs>59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mc_template_20190705</vt:lpstr>
      <vt:lpstr>Y4D - Build a Career Tracking Platform For Skilled Youth</vt:lpstr>
      <vt:lpstr>Problem Statement Brief</vt:lpstr>
      <vt:lpstr>Solution Overview</vt:lpstr>
      <vt:lpstr>Solution Architecture</vt:lpstr>
      <vt:lpstr>Demo</vt:lpstr>
      <vt:lpstr>Technology Stack</vt:lpstr>
      <vt:lpstr>Future scope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Sachin Singh</dc:creator>
  <cp:lastModifiedBy>34172_Prathamesh_25_26</cp:lastModifiedBy>
  <cp:revision>3</cp:revision>
  <dcterms:created xsi:type="dcterms:W3CDTF">2024-08-20T11:50:05Z</dcterms:created>
  <dcterms:modified xsi:type="dcterms:W3CDTF">2025-08-25T12:10:40Z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c_template_date">
    <vt:lpwstr>20191108</vt:lpwstr>
  </property>
  <property fmtid="{D5CDD505-2E9C-101B-9397-08002B2CF9AE}" pid="3" name="MSIP_Label_df2f77bf-ac71-4d31-be38-cc6a5f811e56_Enabled">
    <vt:lpwstr>true</vt:lpwstr>
  </property>
  <property fmtid="{D5CDD505-2E9C-101B-9397-08002B2CF9AE}" pid="4" name="MSIP_Label_df2f77bf-ac71-4d31-be38-cc6a5f811e56_SetDate">
    <vt:lpwstr>2024-08-20T11:54:20Z</vt:lpwstr>
  </property>
  <property fmtid="{D5CDD505-2E9C-101B-9397-08002B2CF9AE}" pid="5" name="MSIP_Label_df2f77bf-ac71-4d31-be38-cc6a5f811e56_Method">
    <vt:lpwstr>Privileged</vt:lpwstr>
  </property>
  <property fmtid="{D5CDD505-2E9C-101B-9397-08002B2CF9AE}" pid="6" name="MSIP_Label_df2f77bf-ac71-4d31-be38-cc6a5f811e56_Name">
    <vt:lpwstr>Restricted</vt:lpwstr>
  </property>
  <property fmtid="{D5CDD505-2E9C-101B-9397-08002B2CF9AE}" pid="7" name="MSIP_Label_df2f77bf-ac71-4d31-be38-cc6a5f811e56_SiteId">
    <vt:lpwstr>f06fa858-824b-4a85-aacb-f372cfdc282e</vt:lpwstr>
  </property>
  <property fmtid="{D5CDD505-2E9C-101B-9397-08002B2CF9AE}" pid="8" name="MSIP_Label_df2f77bf-ac71-4d31-be38-cc6a5f811e56_ActionId">
    <vt:lpwstr>51f50a6a-e003-49ef-8359-9b2dfcb31210</vt:lpwstr>
  </property>
  <property fmtid="{D5CDD505-2E9C-101B-9397-08002B2CF9AE}" pid="9" name="MSIP_Label_df2f77bf-ac71-4d31-be38-cc6a5f811e56_ContentBits">
    <vt:lpwstr>0</vt:lpwstr>
  </property>
</Properties>
</file>